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89" r:id="rId5"/>
    <p:sldId id="290" r:id="rId6"/>
    <p:sldId id="291" r:id="rId7"/>
    <p:sldId id="275" r:id="rId8"/>
    <p:sldId id="282" r:id="rId9"/>
    <p:sldId id="280" r:id="rId10"/>
    <p:sldId id="283" r:id="rId11"/>
    <p:sldId id="284" r:id="rId12"/>
    <p:sldId id="285" r:id="rId13"/>
    <p:sldId id="292" r:id="rId14"/>
    <p:sldId id="293" r:id="rId15"/>
    <p:sldId id="294" r:id="rId16"/>
    <p:sldId id="288" r:id="rId17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A8"/>
    <a:srgbClr val="0C3B6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98" autoAdjust="0"/>
  </p:normalViewPr>
  <p:slideViewPr>
    <p:cSldViewPr snapToGrid="0">
      <p:cViewPr varScale="1">
        <p:scale>
          <a:sx n="68" d="100"/>
          <a:sy n="68" d="100"/>
        </p:scale>
        <p:origin x="-124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36FC3-329B-49A4-85BB-FA6808AAAB2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46DCF2D-CA1D-48CB-A95B-63C9518ACC91}">
      <dgm:prSet custT="1"/>
      <dgm:spPr>
        <a:xfrm>
          <a:off x="0" y="28533"/>
          <a:ext cx="8229600" cy="1366740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GB" sz="28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ng</a:t>
          </a:r>
          <a:r>
            <a:rPr lang="en-GB" sz="2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Labs</a:t>
          </a:r>
          <a:r>
            <a:rPr lang="en-GB" sz="28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are a small team who build working prototypes to test the value of new technology</a:t>
          </a:r>
          <a:endParaRPr lang="en-GB" sz="28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0D897D4C-C4A2-4CA3-8BC6-74164D944AAF}" type="parTrans" cxnId="{5B2485B7-0B83-4DBA-B690-D1141CA75CC0}">
      <dgm:prSet/>
      <dgm:spPr/>
      <dgm:t>
        <a:bodyPr/>
        <a:lstStyle/>
        <a:p>
          <a:endParaRPr lang="en-GB"/>
        </a:p>
      </dgm:t>
    </dgm:pt>
    <dgm:pt modelId="{EC6F84D3-90A2-40CC-B955-A38CE0486BD6}" type="sibTrans" cxnId="{5B2485B7-0B83-4DBA-B690-D1141CA75CC0}">
      <dgm:prSet/>
      <dgm:spPr/>
      <dgm:t>
        <a:bodyPr/>
        <a:lstStyle/>
        <a:p>
          <a:endParaRPr lang="en-GB"/>
        </a:p>
      </dgm:t>
    </dgm:pt>
    <dgm:pt modelId="{63806B8D-E4AA-4813-BE2D-13B249AED97D}">
      <dgm:prSet custT="1"/>
      <dgm:spPr>
        <a:xfrm>
          <a:off x="0" y="1395274"/>
          <a:ext cx="8229600" cy="1888560"/>
        </a:xfr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GB" sz="18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Bridge the gap between new technology hype and practical hands-on experimentation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335B329D-8C47-44F3-829C-B76B07D2736A}" type="parTrans" cxnId="{EA3D0A2C-1047-42F6-B4BE-DE42AEB9F6C7}">
      <dgm:prSet/>
      <dgm:spPr/>
      <dgm:t>
        <a:bodyPr/>
        <a:lstStyle/>
        <a:p>
          <a:endParaRPr lang="en-GB"/>
        </a:p>
      </dgm:t>
    </dgm:pt>
    <dgm:pt modelId="{D7F67B34-D3D3-446C-845D-F6E0C57A43C1}" type="sibTrans" cxnId="{EA3D0A2C-1047-42F6-B4BE-DE42AEB9F6C7}">
      <dgm:prSet/>
      <dgm:spPr/>
      <dgm:t>
        <a:bodyPr/>
        <a:lstStyle/>
        <a:p>
          <a:endParaRPr lang="en-GB"/>
        </a:p>
      </dgm:t>
    </dgm:pt>
    <dgm:pt modelId="{3949F02A-8021-4945-9DD3-44266BB5D83C}">
      <dgm:prSet custT="1"/>
      <dgm:spPr>
        <a:xfrm>
          <a:off x="0" y="1395274"/>
          <a:ext cx="8229600" cy="1888560"/>
        </a:xfr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GB" sz="18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Provide proof of concepts  for business experimentation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3EFE06A9-18ED-4A23-BCE6-2C67CB33BD28}" type="parTrans" cxnId="{1F8F6A42-68F8-4C50-8917-8176685B0395}">
      <dgm:prSet/>
      <dgm:spPr/>
      <dgm:t>
        <a:bodyPr/>
        <a:lstStyle/>
        <a:p>
          <a:endParaRPr lang="en-GB"/>
        </a:p>
      </dgm:t>
    </dgm:pt>
    <dgm:pt modelId="{FAB861AB-9955-42A6-A677-40840D6461C8}" type="sibTrans" cxnId="{1F8F6A42-68F8-4C50-8917-8176685B0395}">
      <dgm:prSet/>
      <dgm:spPr/>
      <dgm:t>
        <a:bodyPr/>
        <a:lstStyle/>
        <a:p>
          <a:endParaRPr lang="en-GB"/>
        </a:p>
      </dgm:t>
    </dgm:pt>
    <dgm:pt modelId="{76F9BFFE-001E-4441-8099-E8D93C9DB29E}">
      <dgm:prSet custT="1"/>
      <dgm:spPr>
        <a:xfrm>
          <a:off x="0" y="1395274"/>
          <a:ext cx="8229600" cy="1888560"/>
        </a:xfr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GB" sz="18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Successful trials will result in a business case for further development either by the Labs team or Solution Delivery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151102E-26ED-41CC-9100-C3E3B08ED840}" type="parTrans" cxnId="{1D1506EF-1F9D-4724-8A6A-4EC57AE1A268}">
      <dgm:prSet/>
      <dgm:spPr/>
      <dgm:t>
        <a:bodyPr/>
        <a:lstStyle/>
        <a:p>
          <a:endParaRPr lang="en-GB"/>
        </a:p>
      </dgm:t>
    </dgm:pt>
    <dgm:pt modelId="{DA1A16A0-D8A1-43F0-ABC9-A0FE08B12C07}" type="sibTrans" cxnId="{1D1506EF-1F9D-4724-8A6A-4EC57AE1A268}">
      <dgm:prSet/>
      <dgm:spPr/>
      <dgm:t>
        <a:bodyPr/>
        <a:lstStyle/>
        <a:p>
          <a:endParaRPr lang="en-GB"/>
        </a:p>
      </dgm:t>
    </dgm:pt>
    <dgm:pt modelId="{C65D3FCA-63B7-4008-9775-D61B67AC9632}">
      <dgm:prSet custT="1"/>
      <dgm:spPr>
        <a:xfrm>
          <a:off x="0" y="1395274"/>
          <a:ext cx="8229600" cy="1888560"/>
        </a:xfr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en-GB" sz="18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Principles: Rapid Development, MVP, succeed/fail fast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FFD37853-B929-428E-934A-8FD9B0EC7CBE}" type="parTrans" cxnId="{99E53F38-1582-4604-9146-3F8317A0E453}">
      <dgm:prSet/>
      <dgm:spPr/>
      <dgm:t>
        <a:bodyPr/>
        <a:lstStyle/>
        <a:p>
          <a:endParaRPr lang="en-GB"/>
        </a:p>
      </dgm:t>
    </dgm:pt>
    <dgm:pt modelId="{A6676CF8-9EEB-431D-8944-DFFA681E9971}" type="sibTrans" cxnId="{99E53F38-1582-4604-9146-3F8317A0E453}">
      <dgm:prSet/>
      <dgm:spPr/>
      <dgm:t>
        <a:bodyPr/>
        <a:lstStyle/>
        <a:p>
          <a:endParaRPr lang="en-GB"/>
        </a:p>
      </dgm:t>
    </dgm:pt>
    <dgm:pt modelId="{F9121650-0D86-46F7-8C94-0A3A3DC92BF0}" type="pres">
      <dgm:prSet presAssocID="{C3D36FC3-329B-49A4-85BB-FA6808AAAB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433BED2-445F-48B1-B7B9-721108F82541}" type="pres">
      <dgm:prSet presAssocID="{B46DCF2D-CA1D-48CB-A95B-63C9518ACC91}" presName="composite" presStyleCnt="0"/>
      <dgm:spPr/>
    </dgm:pt>
    <dgm:pt modelId="{CAFA530A-F0F0-4056-83E5-12B04280F8B0}" type="pres">
      <dgm:prSet presAssocID="{B46DCF2D-CA1D-48CB-A95B-63C9518ACC91}" presName="parTx" presStyleLbl="alignNode1" presStyleIdx="0" presStyleCnt="1" custScaleY="95395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  <dgm:pt modelId="{9CC46A46-6BE0-4622-B59C-A19B35541865}" type="pres">
      <dgm:prSet presAssocID="{B46DCF2D-CA1D-48CB-A95B-63C9518ACC91}" presName="desTx" presStyleLbl="alignAccFollowNode1" presStyleIdx="0" presStyleCnt="1" custScaleY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GB"/>
        </a:p>
      </dgm:t>
    </dgm:pt>
  </dgm:ptLst>
  <dgm:cxnLst>
    <dgm:cxn modelId="{99E53F38-1582-4604-9146-3F8317A0E453}" srcId="{B46DCF2D-CA1D-48CB-A95B-63C9518ACC91}" destId="{C65D3FCA-63B7-4008-9775-D61B67AC9632}" srcOrd="2" destOrd="0" parTransId="{FFD37853-B929-428E-934A-8FD9B0EC7CBE}" sibTransId="{A6676CF8-9EEB-431D-8944-DFFA681E9971}"/>
    <dgm:cxn modelId="{77D31928-86BE-4E2B-A818-E17A8209561E}" type="presOf" srcId="{B46DCF2D-CA1D-48CB-A95B-63C9518ACC91}" destId="{CAFA530A-F0F0-4056-83E5-12B04280F8B0}" srcOrd="0" destOrd="0" presId="urn:microsoft.com/office/officeart/2005/8/layout/hList1"/>
    <dgm:cxn modelId="{714038A3-2218-44EC-8FB3-190D38CC451B}" type="presOf" srcId="{63806B8D-E4AA-4813-BE2D-13B249AED97D}" destId="{9CC46A46-6BE0-4622-B59C-A19B35541865}" srcOrd="0" destOrd="0" presId="urn:microsoft.com/office/officeart/2005/8/layout/hList1"/>
    <dgm:cxn modelId="{BE50E49C-9A96-41F9-A061-9AF76649612C}" type="presOf" srcId="{76F9BFFE-001E-4441-8099-E8D93C9DB29E}" destId="{9CC46A46-6BE0-4622-B59C-A19B35541865}" srcOrd="0" destOrd="3" presId="urn:microsoft.com/office/officeart/2005/8/layout/hList1"/>
    <dgm:cxn modelId="{5B2485B7-0B83-4DBA-B690-D1141CA75CC0}" srcId="{C3D36FC3-329B-49A4-85BB-FA6808AAAB29}" destId="{B46DCF2D-CA1D-48CB-A95B-63C9518ACC91}" srcOrd="0" destOrd="0" parTransId="{0D897D4C-C4A2-4CA3-8BC6-74164D944AAF}" sibTransId="{EC6F84D3-90A2-40CC-B955-A38CE0486BD6}"/>
    <dgm:cxn modelId="{BF42629F-8FD0-4058-953C-90C169413EA1}" type="presOf" srcId="{C3D36FC3-329B-49A4-85BB-FA6808AAAB29}" destId="{F9121650-0D86-46F7-8C94-0A3A3DC92BF0}" srcOrd="0" destOrd="0" presId="urn:microsoft.com/office/officeart/2005/8/layout/hList1"/>
    <dgm:cxn modelId="{1D1506EF-1F9D-4724-8A6A-4EC57AE1A268}" srcId="{B46DCF2D-CA1D-48CB-A95B-63C9518ACC91}" destId="{76F9BFFE-001E-4441-8099-E8D93C9DB29E}" srcOrd="3" destOrd="0" parTransId="{8151102E-26ED-41CC-9100-C3E3B08ED840}" sibTransId="{DA1A16A0-D8A1-43F0-ABC9-A0FE08B12C07}"/>
    <dgm:cxn modelId="{3CFC4209-84DD-4F7F-88A7-15856E2EEC65}" type="presOf" srcId="{C65D3FCA-63B7-4008-9775-D61B67AC9632}" destId="{9CC46A46-6BE0-4622-B59C-A19B35541865}" srcOrd="0" destOrd="2" presId="urn:microsoft.com/office/officeart/2005/8/layout/hList1"/>
    <dgm:cxn modelId="{7559A448-6AAB-452E-B73D-0FE3C76856B5}" type="presOf" srcId="{3949F02A-8021-4945-9DD3-44266BB5D83C}" destId="{9CC46A46-6BE0-4622-B59C-A19B35541865}" srcOrd="0" destOrd="1" presId="urn:microsoft.com/office/officeart/2005/8/layout/hList1"/>
    <dgm:cxn modelId="{1F8F6A42-68F8-4C50-8917-8176685B0395}" srcId="{B46DCF2D-CA1D-48CB-A95B-63C9518ACC91}" destId="{3949F02A-8021-4945-9DD3-44266BB5D83C}" srcOrd="1" destOrd="0" parTransId="{3EFE06A9-18ED-4A23-BCE6-2C67CB33BD28}" sibTransId="{FAB861AB-9955-42A6-A677-40840D6461C8}"/>
    <dgm:cxn modelId="{EA3D0A2C-1047-42F6-B4BE-DE42AEB9F6C7}" srcId="{B46DCF2D-CA1D-48CB-A95B-63C9518ACC91}" destId="{63806B8D-E4AA-4813-BE2D-13B249AED97D}" srcOrd="0" destOrd="0" parTransId="{335B329D-8C47-44F3-829C-B76B07D2736A}" sibTransId="{D7F67B34-D3D3-446C-845D-F6E0C57A43C1}"/>
    <dgm:cxn modelId="{6EDF9AC1-0D41-483E-BE23-1C073D8E07BC}" type="presParOf" srcId="{F9121650-0D86-46F7-8C94-0A3A3DC92BF0}" destId="{F433BED2-445F-48B1-B7B9-721108F82541}" srcOrd="0" destOrd="0" presId="urn:microsoft.com/office/officeart/2005/8/layout/hList1"/>
    <dgm:cxn modelId="{F6E9C648-3070-42A8-A978-8643247A2101}" type="presParOf" srcId="{F433BED2-445F-48B1-B7B9-721108F82541}" destId="{CAFA530A-F0F0-4056-83E5-12B04280F8B0}" srcOrd="0" destOrd="0" presId="urn:microsoft.com/office/officeart/2005/8/layout/hList1"/>
    <dgm:cxn modelId="{B3A17FB9-18AB-44EB-920B-42F8CBFF3ACD}" type="presParOf" srcId="{F433BED2-445F-48B1-B7B9-721108F82541}" destId="{9CC46A46-6BE0-4622-B59C-A19B3554186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A530A-F0F0-4056-83E5-12B04280F8B0}">
      <dsp:nvSpPr>
        <dsp:cNvPr id="0" name=""/>
        <dsp:cNvSpPr/>
      </dsp:nvSpPr>
      <dsp:spPr>
        <a:xfrm>
          <a:off x="0" y="30083"/>
          <a:ext cx="8229600" cy="1181371"/>
        </a:xfrm>
        <a:prstGeom prst="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ng</a:t>
          </a:r>
          <a:r>
            <a:rPr lang="en-GB" sz="2800" b="1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Labs</a:t>
          </a:r>
          <a:r>
            <a:rPr lang="en-GB" sz="28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are a small team who build working prototypes to test the value of new technology</a:t>
          </a:r>
          <a:endParaRPr lang="en-GB" sz="2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0" y="30083"/>
        <a:ext cx="8229600" cy="1181371"/>
      </dsp:txXfrm>
    </dsp:sp>
    <dsp:sp modelId="{9CC46A46-6BE0-4622-B59C-A19B35541865}">
      <dsp:nvSpPr>
        <dsp:cNvPr id="0" name=""/>
        <dsp:cNvSpPr/>
      </dsp:nvSpPr>
      <dsp:spPr>
        <a:xfrm>
          <a:off x="0" y="1182941"/>
          <a:ext cx="8229600" cy="1888560"/>
        </a:xfrm>
        <a:prstGeom prst="rect">
          <a:avLst/>
        </a:prstGeo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Bridge the gap between new technology hype and practical hands-on experimentation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Provide proof of concepts  for business experimentation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Principles: Rapid Development, MVP, succeed/fail fast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Successful trials will result in a business case for further development either by the Labs team or Solution Delivery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0" y="1182941"/>
        <a:ext cx="8229600" cy="1888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46175" y="4343400"/>
            <a:ext cx="4560888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302B103-B160-40A2-AD4A-87BC270539A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47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itchFamily="-108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itchFamily="-108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itchFamily="-108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itchFamily="-108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pitchFamily="-108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4827EEC-8A69-4A81-8D56-17294253D7D3}" type="slidenum">
              <a:rPr lang="en-GB" smtClean="0"/>
              <a:pPr eaLnBrk="1" hangingPunct="1"/>
              <a:t>1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4827EEC-8A69-4A81-8D56-17294253D7D3}" type="slidenum">
              <a:rPr lang="en-GB" smtClean="0"/>
              <a:pPr eaLnBrk="1" hangingPunct="1"/>
              <a:t>4</a:t>
            </a:fld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C6BA636D-BEC3-4ADC-AB60-332E590E3669}" type="slidenum">
              <a:rPr lang="en-GB" smtClean="0"/>
              <a:pPr eaLnBrk="1" hangingPunct="1"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C6BA636D-BEC3-4ADC-AB60-332E590E3669}" type="slidenum">
              <a:rPr lang="en-GB" smtClean="0"/>
              <a:pPr eaLnBrk="1" hangingPunct="1"/>
              <a:t>6</a:t>
            </a:fld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9F688BD-3513-41B2-8936-6A861189589B}" type="slidenum">
              <a:rPr lang="en-GB" altLang="en-US"/>
              <a:pPr eaLnBrk="1" hangingPunct="1"/>
              <a:t>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B8940861-7BA0-42B9-B32A-A29EBFBDE563}" type="slidenum">
              <a:rPr lang="en-GB" altLang="en-US"/>
              <a:pPr eaLnBrk="1" hangingPunct="1"/>
              <a:t>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AFF654C-5622-4B9E-BA79-4DC0CC86DA74}" type="slidenum">
              <a:rPr lang="en-GB" altLang="en-US"/>
              <a:pPr eaLnBrk="1" hangingPunct="1"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4827EEC-8A69-4A81-8D56-17294253D7D3}" type="slidenum">
              <a:rPr lang="en-GB" smtClean="0"/>
              <a:pPr eaLnBrk="1" hangingPunct="1"/>
              <a:t>10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6492875" y="2143125"/>
            <a:ext cx="2651125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341313"/>
            <a:ext cx="194151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649288" y="6334125"/>
            <a:ext cx="2884487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1440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GB" sz="1000" b="1" smtClean="0"/>
              <a:t>UK GAS DISTRIBUTION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288" y="2302934"/>
            <a:ext cx="5590645" cy="1382180"/>
          </a:xfrm>
        </p:spPr>
        <p:txBody>
          <a:bodyPr anchor="b"/>
          <a:lstStyle>
            <a:lvl1pPr algn="l">
              <a:lnSpc>
                <a:spcPts val="38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288" y="3742269"/>
            <a:ext cx="5591953" cy="685801"/>
          </a:xfrm>
        </p:spPr>
        <p:txBody>
          <a:bodyPr/>
          <a:lstStyle>
            <a:lvl1pPr marL="0" indent="0" algn="l">
              <a:lnSpc>
                <a:spcPts val="3600"/>
              </a:lnSpc>
              <a:spcBef>
                <a:spcPts val="0"/>
              </a:spcBef>
              <a:buNone/>
              <a:defRPr sz="33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84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341313"/>
            <a:ext cx="1941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6492875" y="2143125"/>
            <a:ext cx="2651125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649288" y="6334125"/>
            <a:ext cx="2884487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1440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GB" sz="1000" b="1" smtClean="0">
                <a:solidFill>
                  <a:schemeClr val="bg1"/>
                </a:solidFill>
              </a:rPr>
              <a:t>UK GAS DISTRIBUTION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288" y="2277530"/>
            <a:ext cx="6928379" cy="865717"/>
          </a:xfrm>
        </p:spPr>
        <p:txBody>
          <a:bodyPr anchor="b"/>
          <a:lstStyle>
            <a:lvl1pPr algn="l">
              <a:lnSpc>
                <a:spcPts val="38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288" y="3217332"/>
            <a:ext cx="6930000" cy="685801"/>
          </a:xfrm>
        </p:spPr>
        <p:txBody>
          <a:bodyPr/>
          <a:lstStyle>
            <a:lvl1pPr marL="0" indent="0" algn="l">
              <a:lnSpc>
                <a:spcPts val="3600"/>
              </a:lnSpc>
              <a:spcBef>
                <a:spcPts val="0"/>
              </a:spcBef>
              <a:buNone/>
              <a:defRPr sz="33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099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0"/>
              </a:spcAft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smtClean="0"/>
              <a:t>Third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A5ECD-C891-445B-BC34-AB585A027DE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8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88" y="1989667"/>
            <a:ext cx="4392000" cy="3869265"/>
          </a:xfrm>
        </p:spPr>
        <p:txBody>
          <a:bodyPr/>
          <a:lstStyle>
            <a:lvl2pPr>
              <a:spcAft>
                <a:spcPts val="283"/>
              </a:spcAft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smtClean="0"/>
              <a:t>Third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365225" y="1989138"/>
            <a:ext cx="3420000" cy="3528000"/>
          </a:xfrm>
          <a:solidFill>
            <a:schemeClr val="bg1">
              <a:lumMod val="85000"/>
            </a:schemeClr>
          </a:solidFill>
        </p:spPr>
        <p:txBody>
          <a:bodyPr tIns="1080000" rtlCol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88164-48AB-4BD7-9CC3-133DD3E05B6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94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88" y="909270"/>
            <a:ext cx="7300912" cy="5469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88" y="1667933"/>
            <a:ext cx="5268912" cy="3869265"/>
          </a:xfrm>
        </p:spPr>
        <p:txBody>
          <a:bodyPr/>
          <a:lstStyle>
            <a:lvl1pPr marL="0" indent="0">
              <a:spcBef>
                <a:spcPts val="1134"/>
              </a:spcBef>
              <a:spcAft>
                <a:spcPts val="283"/>
              </a:spcAft>
              <a:buNone/>
              <a:defRPr b="1">
                <a:solidFill>
                  <a:schemeClr val="accent2"/>
                </a:solidFill>
              </a:defRPr>
            </a:lvl1pPr>
            <a:lvl2pPr marL="0" indent="0">
              <a:spcAft>
                <a:spcPts val="283"/>
              </a:spcAft>
              <a:buNone/>
              <a:defRPr b="1" i="1"/>
            </a:lvl2pPr>
            <a:lvl3pPr marL="134938" indent="-134938">
              <a:lnSpc>
                <a:spcPts val="2100"/>
              </a:lnSpc>
              <a:buFont typeface="Arial" panose="020B0604020202020204" pitchFamily="34" charset="0"/>
              <a:buChar char="•"/>
              <a:defRPr sz="15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smtClean="0"/>
              <a:t>Third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229225" y="1731963"/>
            <a:ext cx="2556000" cy="1800000"/>
          </a:xfrm>
          <a:solidFill>
            <a:schemeClr val="bg1">
              <a:lumMod val="85000"/>
            </a:schemeClr>
          </a:solidFill>
        </p:spPr>
        <p:txBody>
          <a:bodyPr tIns="576000" rtlCol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229225" y="3772430"/>
            <a:ext cx="2556000" cy="1800000"/>
          </a:xfrm>
          <a:solidFill>
            <a:schemeClr val="bg1">
              <a:lumMod val="85000"/>
            </a:schemeClr>
          </a:solidFill>
        </p:spPr>
        <p:txBody>
          <a:bodyPr tIns="576000" rtlCol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80799-CCA2-4787-BFF6-4E3F03534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20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Imag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88" y="1989667"/>
            <a:ext cx="3132000" cy="386926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smtClean="0"/>
              <a:t>Third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131DB-6A41-4447-AFFF-7F1F973555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63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3E41E-647B-4B91-92EF-0E42ACDD642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07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7A0B2-9B24-4A09-BC0A-E54272BAE8E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14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49288" y="909638"/>
            <a:ext cx="550862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49288" y="1989138"/>
            <a:ext cx="71643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3688" y="6296025"/>
            <a:ext cx="871537" cy="1873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60436ED-2DB4-4268-ACF5-A24B4FD008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29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301625" y="0"/>
            <a:ext cx="1404938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341313"/>
            <a:ext cx="194151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0"/>
          <p:cNvSpPr txBox="1">
            <a:spLocks noChangeArrowheads="1"/>
          </p:cNvSpPr>
          <p:nvPr/>
        </p:nvSpPr>
        <p:spPr bwMode="auto">
          <a:xfrm>
            <a:off x="649288" y="6334125"/>
            <a:ext cx="2884487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1440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GB" sz="1000" b="1" smtClean="0"/>
              <a:t>UK GAS DISTRIBUTION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p:txStyles>
    <p:titleStyle>
      <a:lvl1pPr algn="l" rtl="0" eaLnBrk="0" fontAlgn="base" hangingPunct="0">
        <a:lnSpc>
          <a:spcPts val="3300"/>
        </a:lnSpc>
        <a:spcBef>
          <a:spcPct val="0"/>
        </a:spcBef>
        <a:spcAft>
          <a:spcPct val="0"/>
        </a:spcAft>
        <a:defRPr sz="3100" b="1" kern="1200">
          <a:solidFill>
            <a:schemeClr val="tx2"/>
          </a:solidFill>
          <a:latin typeface="+mj-lt"/>
          <a:ea typeface="ヒラギノ角ゴ Pro W3" pitchFamily="-108" charset="-128"/>
          <a:cs typeface="ヒラギノ角ゴ Pro W3" pitchFamily="-108" charset="-128"/>
        </a:defRPr>
      </a:lvl1pPr>
      <a:lvl2pPr algn="l" rtl="0" eaLnBrk="0" fontAlgn="base" hangingPunct="0">
        <a:lnSpc>
          <a:spcPts val="3300"/>
        </a:lnSpc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Arial" pitchFamily="-108" charset="0"/>
          <a:ea typeface="ヒラギノ角ゴ Pro W3" pitchFamily="-108" charset="-128"/>
          <a:cs typeface="ヒラギノ角ゴ Pro W3" pitchFamily="-108" charset="-128"/>
        </a:defRPr>
      </a:lvl2pPr>
      <a:lvl3pPr algn="l" rtl="0" eaLnBrk="0" fontAlgn="base" hangingPunct="0">
        <a:lnSpc>
          <a:spcPts val="3300"/>
        </a:lnSpc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Arial" pitchFamily="-108" charset="0"/>
          <a:ea typeface="ヒラギノ角ゴ Pro W3" pitchFamily="-108" charset="-128"/>
          <a:cs typeface="ヒラギノ角ゴ Pro W3" pitchFamily="-108" charset="-128"/>
        </a:defRPr>
      </a:lvl3pPr>
      <a:lvl4pPr algn="l" rtl="0" eaLnBrk="0" fontAlgn="base" hangingPunct="0">
        <a:lnSpc>
          <a:spcPts val="3300"/>
        </a:lnSpc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Arial" pitchFamily="-108" charset="0"/>
          <a:ea typeface="ヒラギノ角ゴ Pro W3" pitchFamily="-108" charset="-128"/>
          <a:cs typeface="ヒラギノ角ゴ Pro W3" pitchFamily="-108" charset="-128"/>
        </a:defRPr>
      </a:lvl4pPr>
      <a:lvl5pPr algn="l" rtl="0" eaLnBrk="0" fontAlgn="base" hangingPunct="0">
        <a:lnSpc>
          <a:spcPts val="3300"/>
        </a:lnSpc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Arial" pitchFamily="-108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fontAlgn="base">
        <a:lnSpc>
          <a:spcPts val="3300"/>
        </a:lnSpc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Arial" pitchFamily="-108" charset="0"/>
        </a:defRPr>
      </a:lvl6pPr>
      <a:lvl7pPr marL="914400" algn="l" rtl="0" fontAlgn="base">
        <a:lnSpc>
          <a:spcPts val="3300"/>
        </a:lnSpc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Arial" pitchFamily="-108" charset="0"/>
        </a:defRPr>
      </a:lvl7pPr>
      <a:lvl8pPr marL="1371600" algn="l" rtl="0" fontAlgn="base">
        <a:lnSpc>
          <a:spcPts val="3300"/>
        </a:lnSpc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Arial" pitchFamily="-108" charset="0"/>
        </a:defRPr>
      </a:lvl8pPr>
      <a:lvl9pPr marL="1828800" algn="l" rtl="0" fontAlgn="base">
        <a:lnSpc>
          <a:spcPts val="3300"/>
        </a:lnSpc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Arial" pitchFamily="-108" charset="0"/>
        </a:defRPr>
      </a:lvl9pPr>
    </p:titleStyle>
    <p:bodyStyle>
      <a:lvl1pPr marL="179388" indent="-179388" algn="l" rtl="0" eaLnBrk="0" fontAlgn="base" hangingPunct="0">
        <a:lnSpc>
          <a:spcPts val="2500"/>
        </a:lnSpc>
        <a:spcBef>
          <a:spcPts val="850"/>
        </a:spcBef>
        <a:spcAft>
          <a:spcPts val="563"/>
        </a:spcAft>
        <a:buClr>
          <a:schemeClr val="tx2"/>
        </a:buClr>
        <a:buFont typeface="Arial" pitchFamily="34" charset="0"/>
        <a:buChar char="•"/>
        <a:defRPr sz="1900" kern="1200">
          <a:solidFill>
            <a:srgbClr val="0C3B60"/>
          </a:solidFill>
          <a:latin typeface="+mn-lt"/>
          <a:ea typeface="ヒラギノ角ゴ Pro W3" pitchFamily="-108" charset="-128"/>
          <a:cs typeface="ヒラギノ角ゴ Pro W3" pitchFamily="-108" charset="-128"/>
        </a:defRPr>
      </a:lvl1pPr>
      <a:lvl2pPr marL="488950" indent="-236538" algn="l" rtl="0" eaLnBrk="0" fontAlgn="base" hangingPunct="0">
        <a:lnSpc>
          <a:spcPts val="1800"/>
        </a:lnSpc>
        <a:spcBef>
          <a:spcPts val="288"/>
        </a:spcBef>
        <a:spcAft>
          <a:spcPts val="563"/>
        </a:spcAft>
        <a:buClr>
          <a:schemeClr val="tx2"/>
        </a:buClr>
        <a:buFont typeface="Arial" pitchFamily="34" charset="0"/>
        <a:buChar char="–"/>
        <a:defRPr sz="1600" kern="1200">
          <a:solidFill>
            <a:srgbClr val="0C3B60"/>
          </a:solidFill>
          <a:latin typeface="+mn-lt"/>
          <a:ea typeface="ヒラギノ角ゴ Pro W3" pitchFamily="-108" charset="-128"/>
          <a:cs typeface="+mn-cs"/>
        </a:defRPr>
      </a:lvl2pPr>
      <a:lvl3pPr marL="720725" indent="-187325" algn="l" rtl="0" eaLnBrk="0" fontAlgn="base" hangingPunct="0">
        <a:lnSpc>
          <a:spcPts val="1600"/>
        </a:lnSpc>
        <a:spcBef>
          <a:spcPts val="563"/>
        </a:spcBef>
        <a:spcAft>
          <a:spcPct val="0"/>
        </a:spcAft>
        <a:buClr>
          <a:schemeClr val="tx2"/>
        </a:buClr>
        <a:buFont typeface="Arial" pitchFamily="34" charset="0"/>
        <a:buChar char="•"/>
        <a:defRPr sz="1400" kern="1200">
          <a:solidFill>
            <a:srgbClr val="0C3B60"/>
          </a:solidFill>
          <a:latin typeface="+mn-lt"/>
          <a:ea typeface="ヒラギノ角ゴ Pro W3" pitchFamily="-108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ヒラギノ角ゴ Pro W3" pitchFamily="-108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1600" kern="1200">
          <a:solidFill>
            <a:schemeClr val="tx2"/>
          </a:solidFill>
          <a:latin typeface="+mn-lt"/>
          <a:ea typeface="ヒラギノ角ゴ Pro W3" pitchFamily="-10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649288" y="2278063"/>
            <a:ext cx="6927850" cy="865187"/>
          </a:xfrm>
        </p:spPr>
        <p:txBody>
          <a:bodyPr/>
          <a:lstStyle/>
          <a:p>
            <a:pPr eaLnBrk="1" hangingPunct="1"/>
            <a:r>
              <a:rPr lang="en-US" dirty="0"/>
              <a:t>National Grid Code Jam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937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649288" y="2278063"/>
            <a:ext cx="6927850" cy="865187"/>
          </a:xfrm>
        </p:spPr>
        <p:txBody>
          <a:bodyPr/>
          <a:lstStyle/>
          <a:p>
            <a:pPr eaLnBrk="1" hangingPunct="1"/>
            <a:r>
              <a:rPr lang="en-GB" dirty="0" smtClean="0"/>
              <a:t>Rules of the Jam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611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88" y="909638"/>
            <a:ext cx="8262483" cy="766762"/>
          </a:xfrm>
        </p:spPr>
        <p:txBody>
          <a:bodyPr/>
          <a:lstStyle/>
          <a:p>
            <a:r>
              <a:rPr lang="en-US" dirty="0"/>
              <a:t>National Grid Code </a:t>
            </a:r>
            <a:r>
              <a:rPr lang="en-US" dirty="0" smtClean="0"/>
              <a:t>Jam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79827" y="1405150"/>
            <a:ext cx="36294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Problem Statement </a:t>
            </a:r>
            <a:r>
              <a:rPr lang="en-US" sz="2000" b="1" dirty="0" smtClean="0"/>
              <a:t>– </a:t>
            </a:r>
            <a:r>
              <a:rPr lang="en-US" sz="2000" dirty="0" smtClean="0"/>
              <a:t>Engineers manually measure the excavation inaccurate and generally too much reinstatement has been ordered which generates . 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/>
              <a:t>Scope </a:t>
            </a:r>
            <a:r>
              <a:rPr lang="en-US" sz="2000" b="1" dirty="0" smtClean="0"/>
              <a:t>-</a:t>
            </a:r>
            <a:r>
              <a:rPr lang="en-US" sz="2000" dirty="0"/>
              <a:t> Engineers in the field need to use the iPad, scanner and laptop to take a 3D model of the excavation to manually calculate size and </a:t>
            </a:r>
            <a:r>
              <a:rPr lang="en-US" sz="2000" dirty="0" smtClean="0"/>
              <a:t>volume</a:t>
            </a:r>
          </a:p>
          <a:p>
            <a:endParaRPr lang="en-US" sz="2000" dirty="0"/>
          </a:p>
          <a:p>
            <a:r>
              <a:rPr lang="en-US" sz="2000" b="1" dirty="0" smtClean="0"/>
              <a:t>IPR</a:t>
            </a:r>
            <a:r>
              <a:rPr lang="en-US" sz="2000" dirty="0" smtClean="0"/>
              <a:t> – National Grid will own the IPR.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51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88" y="909638"/>
            <a:ext cx="8262483" cy="766762"/>
          </a:xfrm>
        </p:spPr>
        <p:txBody>
          <a:bodyPr/>
          <a:lstStyle/>
          <a:p>
            <a:r>
              <a:rPr lang="en-US" dirty="0"/>
              <a:t>National Grid Code Jam - </a:t>
            </a:r>
            <a:r>
              <a:rPr lang="en-US" dirty="0" smtClean="0"/>
              <a:t>Timescales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34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88" y="909638"/>
            <a:ext cx="8262483" cy="766762"/>
          </a:xfrm>
        </p:spPr>
        <p:txBody>
          <a:bodyPr/>
          <a:lstStyle/>
          <a:p>
            <a:r>
              <a:rPr lang="en-US" dirty="0"/>
              <a:t>National Grid Code Jam - Judging Metric</a:t>
            </a:r>
            <a:br>
              <a:rPr lang="en-US" dirty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066824" y="1521819"/>
            <a:ext cx="76707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 </a:t>
            </a:r>
            <a:r>
              <a:rPr lang="en-US" b="1" dirty="0"/>
              <a:t>Necessities (must be met)</a:t>
            </a:r>
          </a:p>
          <a:p>
            <a:r>
              <a:rPr lang="en-US" dirty="0"/>
              <a:t>- Must run on an iPad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Must </a:t>
            </a:r>
            <a:r>
              <a:rPr lang="en-US" dirty="0"/>
              <a:t>calculate the volume of a 3D </a:t>
            </a:r>
            <a:r>
              <a:rPr lang="en-US" dirty="0" smtClean="0"/>
              <a:t>model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Must </a:t>
            </a:r>
            <a:r>
              <a:rPr lang="en-US" dirty="0"/>
              <a:t>be lightweight enough to use in the field (i.e. not too data heavy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b="1" dirty="0"/>
              <a:t>5 Point Scale (each out of 10)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UI </a:t>
            </a:r>
            <a:r>
              <a:rPr lang="en-GB" dirty="0"/>
              <a:t>Friendliness/Ease of </a:t>
            </a:r>
            <a:r>
              <a:rPr lang="en-GB" dirty="0" smtClean="0"/>
              <a:t>use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Innovative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Performance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Data </a:t>
            </a:r>
            <a:r>
              <a:rPr lang="en-GB" dirty="0"/>
              <a:t>consumption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Accuracy </a:t>
            </a:r>
            <a:r>
              <a:rPr lang="en-GB" dirty="0"/>
              <a:t>of the </a:t>
            </a:r>
            <a:r>
              <a:rPr lang="en-GB" dirty="0" smtClean="0"/>
              <a:t>calculation</a:t>
            </a:r>
            <a:endParaRPr lang="en-GB" dirty="0"/>
          </a:p>
          <a:p>
            <a:r>
              <a:rPr lang="en-GB" b="1" dirty="0"/>
              <a:t>Bonuses (+5 points each)</a:t>
            </a:r>
          </a:p>
          <a:p>
            <a:pPr marL="285750" indent="-285750">
              <a:buFontTx/>
              <a:buChar char="-"/>
            </a:pPr>
            <a:r>
              <a:rPr lang="en-GB" dirty="0"/>
              <a:t>- Provide dimensions</a:t>
            </a:r>
          </a:p>
          <a:p>
            <a:pPr marL="285750" indent="-285750">
              <a:buFontTx/>
              <a:buChar char="-"/>
            </a:pPr>
            <a:r>
              <a:rPr lang="en-GB" dirty="0"/>
              <a:t>- Asset identification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- GPS Metadata</a:t>
            </a:r>
          </a:p>
          <a:p>
            <a:pPr marL="285750" indent="-285750">
              <a:buFontTx/>
              <a:buChar char="-"/>
            </a:pPr>
            <a:r>
              <a:rPr lang="en-GB" dirty="0"/>
              <a:t>- Bonus for innovative ideas</a:t>
            </a:r>
          </a:p>
        </p:txBody>
      </p:sp>
    </p:spTree>
    <p:extLst>
      <p:ext uri="{BB962C8B-B14F-4D97-AF65-F5344CB8AC3E}">
        <p14:creationId xmlns:p14="http://schemas.microsoft.com/office/powerpoint/2010/main" val="312135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 Shot 2015-10-16 at 07.24.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45" y="731520"/>
            <a:ext cx="660477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98674"/>
              </p:ext>
            </p:extLst>
          </p:nvPr>
        </p:nvGraphicFramePr>
        <p:xfrm>
          <a:off x="467544" y="836712"/>
          <a:ext cx="8229600" cy="3101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755576" y="4077072"/>
            <a:ext cx="7920880" cy="2664296"/>
            <a:chOff x="971600" y="404664"/>
            <a:chExt cx="7488832" cy="2664296"/>
          </a:xfrm>
        </p:grpSpPr>
        <p:sp>
          <p:nvSpPr>
            <p:cNvPr id="31" name="Rectangle 30"/>
            <p:cNvSpPr/>
            <p:nvPr/>
          </p:nvSpPr>
          <p:spPr>
            <a:xfrm>
              <a:off x="971600" y="1196751"/>
              <a:ext cx="1728192" cy="1871034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Ideation</a:t>
              </a:r>
              <a:endPara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71600" y="1916832"/>
              <a:ext cx="1728192" cy="252028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Tech. market scanning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71600" y="2168860"/>
              <a:ext cx="1728192" cy="252028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Business needs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71600" y="2420888"/>
              <a:ext cx="1728192" cy="252028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Innovation workshops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5148064" y="2042846"/>
              <a:ext cx="432048" cy="378042"/>
            </a:xfrm>
            <a:prstGeom prst="rightArrow">
              <a:avLst/>
            </a:prstGeom>
            <a:solidFill>
              <a:srgbClr val="4F81BD">
                <a:lumMod val="5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347864" y="1196751"/>
              <a:ext cx="1728192" cy="1871034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Experiment </a:t>
              </a:r>
              <a:endPara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2120" y="1197926"/>
              <a:ext cx="2808312" cy="1871034"/>
            </a:xfrm>
            <a:prstGeom prst="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Productionize</a:t>
              </a:r>
              <a:endPara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2843808" y="2042846"/>
              <a:ext cx="432048" cy="378042"/>
            </a:xfrm>
            <a:prstGeom prst="rightArrow">
              <a:avLst/>
            </a:prstGeom>
            <a:solidFill>
              <a:srgbClr val="4F81BD">
                <a:lumMod val="5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40152" y="404664"/>
              <a:ext cx="2376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Delivery</a:t>
              </a:r>
              <a:endPara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619671" y="404664"/>
              <a:ext cx="3164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</a:t>
              </a:r>
              <a:r>
                <a:rPr kumimoji="0" lang="en-GB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ational </a:t>
              </a: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</a:t>
              </a:r>
              <a:r>
                <a:rPr kumimoji="0" lang="en-GB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rid ‘labs’</a:t>
              </a:r>
              <a:endPara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71600" y="2672916"/>
              <a:ext cx="1728192" cy="252028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Disruptive tech owners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71600" y="1682806"/>
              <a:ext cx="1728192" cy="252028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Crowd sourcing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47864" y="1682806"/>
              <a:ext cx="1728192" cy="360040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Create working prototypes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47864" y="2042846"/>
              <a:ext cx="1728192" cy="360040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Develop proposals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47864" y="2405224"/>
              <a:ext cx="1728192" cy="360040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Integrate existing partner solutions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52120" y="1844824"/>
              <a:ext cx="2808312" cy="864096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Deliver final production solutions that are re-usable across the enterprise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971600" y="908720"/>
              <a:ext cx="4104456" cy="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>
            <a:xfrm>
              <a:off x="5652120" y="921621"/>
              <a:ext cx="2808312" cy="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1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649288" y="2278063"/>
            <a:ext cx="6927850" cy="865187"/>
          </a:xfrm>
        </p:spPr>
        <p:txBody>
          <a:bodyPr/>
          <a:lstStyle/>
          <a:p>
            <a:pPr eaLnBrk="1" hangingPunct="1"/>
            <a:r>
              <a:rPr lang="en-GB" dirty="0" smtClean="0"/>
              <a:t>Keyhole</a:t>
            </a:r>
          </a:p>
        </p:txBody>
      </p:sp>
      <p:sp>
        <p:nvSpPr>
          <p:cNvPr id="7171" name="Subtitle 2"/>
          <p:cNvSpPr>
            <a:spLocks noGrp="1"/>
          </p:cNvSpPr>
          <p:nvPr>
            <p:ph type="subTitle" idx="1"/>
          </p:nvPr>
        </p:nvSpPr>
        <p:spPr>
          <a:xfrm>
            <a:off x="649288" y="3217863"/>
            <a:ext cx="6929437" cy="108463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One of our major 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Gas Distribution Projects</a:t>
            </a:r>
          </a:p>
        </p:txBody>
      </p:sp>
    </p:spTree>
    <p:extLst>
      <p:ext uri="{BB962C8B-B14F-4D97-AF65-F5344CB8AC3E}">
        <p14:creationId xmlns:p14="http://schemas.microsoft.com/office/powerpoint/2010/main" val="91035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49288" y="909638"/>
            <a:ext cx="7300912" cy="546100"/>
          </a:xfrm>
        </p:spPr>
        <p:txBody>
          <a:bodyPr/>
          <a:lstStyle/>
          <a:p>
            <a:pPr eaLnBrk="1" hangingPunct="1"/>
            <a:r>
              <a:rPr lang="en-GB" dirty="0" smtClean="0"/>
              <a:t>Keyhole Process</a:t>
            </a:r>
          </a:p>
        </p:txBody>
      </p:sp>
      <p:pic>
        <p:nvPicPr>
          <p:cNvPr id="5" name="Picture 17" descr="IMG_1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72" y="4885699"/>
            <a:ext cx="202442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9"/>
          <a:stretch/>
        </p:blipFill>
        <p:spPr>
          <a:xfrm>
            <a:off x="4662442" y="4881159"/>
            <a:ext cx="2022888" cy="1503025"/>
          </a:xfrm>
          <a:prstGeom prst="rect">
            <a:avLst/>
          </a:prstGeom>
        </p:spPr>
      </p:pic>
      <p:pic>
        <p:nvPicPr>
          <p:cNvPr id="1026" name="Picture 2" descr="H:\Process\Keyhole\Pictures and Videos\Keyhole 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82" y="1496786"/>
            <a:ext cx="2093652" cy="15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Process\Keyhole\Pictures and Videos\Keyhole 7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3" b="18626"/>
          <a:stretch/>
        </p:blipFill>
        <p:spPr bwMode="auto">
          <a:xfrm>
            <a:off x="275782" y="3224908"/>
            <a:ext cx="2093652" cy="148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Process\Keyhole\Pictures and Videos\Keyhole 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5" b="25211"/>
          <a:stretch/>
        </p:blipFill>
        <p:spPr bwMode="auto">
          <a:xfrm>
            <a:off x="4662442" y="3200621"/>
            <a:ext cx="2022889" cy="151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Process\Keyhole\Pictures and Videos\Keyhole 8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29596"/>
          <a:stretch/>
        </p:blipFill>
        <p:spPr bwMode="auto">
          <a:xfrm>
            <a:off x="2544826" y="3212764"/>
            <a:ext cx="2022890" cy="149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:\My Documents\My Pictures\Grid\CFNG20100316StMaryAxeEC3_0634_H3_lowr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826" y="1496786"/>
            <a:ext cx="2093652" cy="157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:\Process\Keyhole\Pictures and Videos\Keyhole 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72" y="3192928"/>
            <a:ext cx="2024428" cy="151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52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49288" y="909638"/>
            <a:ext cx="2796556" cy="546100"/>
          </a:xfrm>
        </p:spPr>
        <p:txBody>
          <a:bodyPr/>
          <a:lstStyle/>
          <a:p>
            <a:pPr eaLnBrk="1" hangingPunct="1"/>
            <a:r>
              <a:rPr lang="en-GB" dirty="0" err="1" smtClean="0"/>
              <a:t>CitySuckers</a:t>
            </a:r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6" y="1498266"/>
            <a:ext cx="2857499" cy="207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27" y="826069"/>
            <a:ext cx="5143801" cy="182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126" y="4809657"/>
            <a:ext cx="2857499" cy="151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NG-Suction-Bucket-053_highres"/>
          <p:cNvPicPr>
            <a:picLocks noChangeAspect="1" noChangeArrowheads="1"/>
          </p:cNvPicPr>
          <p:nvPr/>
        </p:nvPicPr>
        <p:blipFill rotWithShape="1">
          <a:blip r:embed="rId6" cstate="print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t="7155" r="5944" b="6453"/>
          <a:stretch/>
        </p:blipFill>
        <p:spPr bwMode="auto">
          <a:xfrm>
            <a:off x="2200274" y="3716774"/>
            <a:ext cx="3536383" cy="261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2050" name="Picture 2" descr="H:\Process\Keyhole\Pictures and Videos\Cross Section Vac Ex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127" y="3262964"/>
            <a:ext cx="2857499" cy="1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2004911" y="3454934"/>
            <a:ext cx="392710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3100" b="1" kern="1200">
                <a:solidFill>
                  <a:schemeClr val="tx2"/>
                </a:solidFill>
                <a:latin typeface="+mj-lt"/>
                <a:ea typeface="ヒラギノ角ゴ Pro W3" pitchFamily="-108" charset="-128"/>
                <a:cs typeface="ヒラギノ角ゴ Pro W3" pitchFamily="-108" charset="-128"/>
              </a:defRPr>
            </a:lvl1pPr>
            <a:lvl2pPr algn="l" rtl="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tx2"/>
                </a:solidFill>
                <a:latin typeface="Arial" pitchFamily="-108" charset="0"/>
                <a:ea typeface="ヒラギノ角ゴ Pro W3" pitchFamily="-108" charset="-128"/>
                <a:cs typeface="ヒラギノ角ゴ Pro W3" pitchFamily="-108" charset="-128"/>
              </a:defRPr>
            </a:lvl2pPr>
            <a:lvl3pPr algn="l" rtl="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tx2"/>
                </a:solidFill>
                <a:latin typeface="Arial" pitchFamily="-108" charset="0"/>
                <a:ea typeface="ヒラギノ角ゴ Pro W3" pitchFamily="-108" charset="-128"/>
                <a:cs typeface="ヒラギノ角ゴ Pro W3" pitchFamily="-108" charset="-128"/>
              </a:defRPr>
            </a:lvl3pPr>
            <a:lvl4pPr algn="l" rtl="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tx2"/>
                </a:solidFill>
                <a:latin typeface="Arial" pitchFamily="-108" charset="0"/>
                <a:ea typeface="ヒラギノ角ゴ Pro W3" pitchFamily="-108" charset="-128"/>
                <a:cs typeface="ヒラギノ角ゴ Pro W3" pitchFamily="-108" charset="-128"/>
              </a:defRPr>
            </a:lvl4pPr>
            <a:lvl5pPr algn="l" rtl="0" eaLnBrk="0" fontAlgn="base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tx2"/>
                </a:solidFill>
                <a:latin typeface="Arial" pitchFamily="-108" charset="0"/>
                <a:ea typeface="ヒラギノ角ゴ Pro W3" pitchFamily="-108" charset="-128"/>
                <a:cs typeface="ヒラギノ角ゴ Pro W3" pitchFamily="-108" charset="-128"/>
              </a:defRPr>
            </a:lvl5pPr>
            <a:lvl6pPr marL="457200" algn="l" rtl="0" fontAlgn="base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tx2"/>
                </a:solidFill>
                <a:latin typeface="Arial" pitchFamily="-108" charset="0"/>
              </a:defRPr>
            </a:lvl6pPr>
            <a:lvl7pPr marL="914400" algn="l" rtl="0" fontAlgn="base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tx2"/>
                </a:solidFill>
                <a:latin typeface="Arial" pitchFamily="-108" charset="0"/>
              </a:defRPr>
            </a:lvl7pPr>
            <a:lvl8pPr marL="1371600" algn="l" rtl="0" fontAlgn="base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tx2"/>
                </a:solidFill>
                <a:latin typeface="Arial" pitchFamily="-108" charset="0"/>
              </a:defRPr>
            </a:lvl8pPr>
            <a:lvl9pPr marL="1828800" algn="l" rtl="0" fontAlgn="base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defRPr sz="3100" b="1">
                <a:solidFill>
                  <a:schemeClr val="tx2"/>
                </a:solidFill>
                <a:latin typeface="Arial" pitchFamily="-108" charset="0"/>
              </a:defRPr>
            </a:lvl9pPr>
          </a:lstStyle>
          <a:p>
            <a:pPr eaLnBrk="1" hangingPunct="1"/>
            <a:r>
              <a:rPr lang="en-GB" dirty="0" smtClean="0"/>
              <a:t>Vacuum Excavators</a:t>
            </a:r>
          </a:p>
        </p:txBody>
      </p:sp>
    </p:spTree>
    <p:extLst>
      <p:ext uri="{BB962C8B-B14F-4D97-AF65-F5344CB8AC3E}">
        <p14:creationId xmlns:p14="http://schemas.microsoft.com/office/powerpoint/2010/main" val="60334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49288" y="2278063"/>
            <a:ext cx="6927850" cy="865187"/>
          </a:xfrm>
        </p:spPr>
        <p:txBody>
          <a:bodyPr/>
          <a:lstStyle/>
          <a:p>
            <a:pPr eaLnBrk="1" hangingPunct="1"/>
            <a:r>
              <a:rPr lang="en-GB" altLang="en-US" smtClean="0"/>
              <a:t>Operations Field Force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649288" y="3217863"/>
            <a:ext cx="6929437" cy="6858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altLang="en-US" smtClean="0"/>
              <a:t>Gas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077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420813" y="365125"/>
            <a:ext cx="7300912" cy="546100"/>
          </a:xfrm>
        </p:spPr>
        <p:txBody>
          <a:bodyPr/>
          <a:lstStyle/>
          <a:p>
            <a:pPr eaLnBrk="1" hangingPunct="1"/>
            <a:r>
              <a:rPr lang="en-GB" altLang="en-US" sz="2800" smtClean="0"/>
              <a:t>Gas Distribution Repair Teams</a:t>
            </a:r>
          </a:p>
        </p:txBody>
      </p:sp>
      <p:sp>
        <p:nvSpPr>
          <p:cNvPr id="5123" name="Text Box 9"/>
          <p:cNvSpPr txBox="1">
            <a:spLocks noChangeArrowheads="1"/>
          </p:cNvSpPr>
          <p:nvPr/>
        </p:nvSpPr>
        <p:spPr bwMode="auto">
          <a:xfrm>
            <a:off x="6375400" y="4473575"/>
            <a:ext cx="1069975" cy="1684338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10800" rIns="180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200">
                <a:solidFill>
                  <a:schemeClr val="tx2"/>
                </a:solidFill>
              </a:rPr>
              <a:t>This text box and image can be deleted and replaced with your own selection from Brand Central’s image library. </a:t>
            </a:r>
          </a:p>
        </p:txBody>
      </p:sp>
      <p:pic>
        <p:nvPicPr>
          <p:cNvPr id="51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31" y="1030288"/>
            <a:ext cx="56467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3977" b="23977"/>
          <a:stretch>
            <a:fillRect/>
          </a:stretch>
        </p:blipFill>
        <p:spPr>
          <a:xfrm>
            <a:off x="3303588" y="2621164"/>
            <a:ext cx="2654450" cy="1485900"/>
          </a:xfrm>
        </p:spPr>
      </p:pic>
      <p:pic>
        <p:nvPicPr>
          <p:cNvPr id="5126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65" y="4178299"/>
            <a:ext cx="1865848" cy="243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3419475"/>
            <a:ext cx="19050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573463"/>
            <a:ext cx="14287" cy="1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63" y="3725863"/>
            <a:ext cx="14287" cy="1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1054100"/>
            <a:ext cx="30194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7" y="3870291"/>
            <a:ext cx="2995496" cy="2287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Shape 107"/>
          <p:cNvPicPr preferRelativeResize="0"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49" y="4178300"/>
            <a:ext cx="3501391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1" y="2601913"/>
            <a:ext cx="2733039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12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623160" y="820371"/>
            <a:ext cx="5508625" cy="515937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What our Field Force want</a:t>
            </a:r>
          </a:p>
        </p:txBody>
      </p:sp>
      <p:sp>
        <p:nvSpPr>
          <p:cNvPr id="6147" name="Content Placeholder 4"/>
          <p:cNvSpPr>
            <a:spLocks noGrp="1"/>
          </p:cNvSpPr>
          <p:nvPr>
            <p:ph idx="1"/>
          </p:nvPr>
        </p:nvSpPr>
        <p:spPr>
          <a:xfrm>
            <a:off x="762000" y="1481138"/>
            <a:ext cx="3132138" cy="4370387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GB" altLang="en-US" sz="1600" dirty="0" smtClean="0"/>
              <a:t>Quick and simple</a:t>
            </a:r>
          </a:p>
          <a:p>
            <a:pPr eaLnBrk="1" hangingPunct="1">
              <a:lnSpc>
                <a:spcPct val="125000"/>
              </a:lnSpc>
            </a:pPr>
            <a:r>
              <a:rPr lang="en-GB" altLang="en-US" sz="1600" dirty="0" smtClean="0"/>
              <a:t>For use in all weathers</a:t>
            </a:r>
          </a:p>
          <a:p>
            <a:pPr eaLnBrk="1" hangingPunct="1">
              <a:lnSpc>
                <a:spcPct val="125000"/>
              </a:lnSpc>
            </a:pPr>
            <a:r>
              <a:rPr lang="en-GB" altLang="en-US" sz="1600" dirty="0" smtClean="0"/>
              <a:t>GPS enabled with a field to identify site.</a:t>
            </a:r>
          </a:p>
          <a:p>
            <a:pPr eaLnBrk="1" hangingPunct="1">
              <a:lnSpc>
                <a:spcPct val="125000"/>
              </a:lnSpc>
            </a:pPr>
            <a:r>
              <a:rPr lang="en-GB" altLang="en-US" sz="1600" dirty="0" smtClean="0"/>
              <a:t>Improve site safety</a:t>
            </a:r>
          </a:p>
          <a:p>
            <a:pPr eaLnBrk="1" hangingPunct="1">
              <a:lnSpc>
                <a:spcPct val="125000"/>
              </a:lnSpc>
            </a:pPr>
            <a:r>
              <a:rPr lang="en-GB" altLang="en-US" sz="1600" dirty="0" smtClean="0"/>
              <a:t>Remove the need for physical measurements</a:t>
            </a:r>
          </a:p>
          <a:p>
            <a:pPr eaLnBrk="1" hangingPunct="1">
              <a:lnSpc>
                <a:spcPct val="125000"/>
              </a:lnSpc>
            </a:pPr>
            <a:r>
              <a:rPr lang="en-GB" altLang="en-US" sz="1600" dirty="0" smtClean="0"/>
              <a:t>Easy Data Collection</a:t>
            </a:r>
          </a:p>
          <a:p>
            <a:pPr eaLnBrk="1" hangingPunct="1">
              <a:lnSpc>
                <a:spcPct val="125000"/>
              </a:lnSpc>
            </a:pPr>
            <a:r>
              <a:rPr lang="en-GB" altLang="en-US" sz="1600" dirty="0" smtClean="0"/>
              <a:t>Adaptability (The Swiss Army Knife Approach</a:t>
            </a:r>
            <a:r>
              <a:rPr lang="en-GB" altLang="en-US" dirty="0" smtClean="0"/>
              <a:t>)</a:t>
            </a:r>
          </a:p>
        </p:txBody>
      </p:sp>
      <p:pic>
        <p:nvPicPr>
          <p:cNvPr id="614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10" y="1482291"/>
            <a:ext cx="3854450" cy="420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9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G 4 3 PowerPoint Template 2003 1">
  <a:themeElements>
    <a:clrScheme name="National Grid">
      <a:dk1>
        <a:srgbClr val="000000"/>
      </a:dk1>
      <a:lt1>
        <a:srgbClr val="FFFFFF"/>
      </a:lt1>
      <a:dk2>
        <a:srgbClr val="0C3B60"/>
      </a:dk2>
      <a:lt2>
        <a:srgbClr val="CDDC29"/>
      </a:lt2>
      <a:accent1>
        <a:srgbClr val="0064A8"/>
      </a:accent1>
      <a:accent2>
        <a:srgbClr val="EE2937"/>
      </a:accent2>
      <a:accent3>
        <a:srgbClr val="8A8E94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National Gri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00D4DFD2EC3A478536764863521EA6" ma:contentTypeVersion="0" ma:contentTypeDescription="Create a new document." ma:contentTypeScope="" ma:versionID="99036755f84eeea4828db8ddade84d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B12D4B-7A57-4826-BFA4-FE5BDB67C4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C31C13CF-C8B3-44A5-AFB2-069DD7D5D1E6}">
  <ds:schemaRefs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D00C6E3-BFF3-46AC-A50B-50E6944910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NG 4 3 PowerPoint Template 2003 1</Template>
  <TotalTime>2932</TotalTime>
  <Words>319</Words>
  <Application>Microsoft Office PowerPoint</Application>
  <PresentationFormat>On-screen Show (4:3)</PresentationFormat>
  <Paragraphs>70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NG 4 3 PowerPoint Template 2003 1</vt:lpstr>
      <vt:lpstr>National Grid Code Jam</vt:lpstr>
      <vt:lpstr>PowerPoint Presentation</vt:lpstr>
      <vt:lpstr>PowerPoint Presentation</vt:lpstr>
      <vt:lpstr>Keyhole</vt:lpstr>
      <vt:lpstr>Keyhole Process</vt:lpstr>
      <vt:lpstr>CitySuckers</vt:lpstr>
      <vt:lpstr>Operations Field Force</vt:lpstr>
      <vt:lpstr>Gas Distribution Repair Teams</vt:lpstr>
      <vt:lpstr>What our Field Force want</vt:lpstr>
      <vt:lpstr>Rules of the Jam</vt:lpstr>
      <vt:lpstr>National Grid Code Jam</vt:lpstr>
      <vt:lpstr>National Grid Code Jam - Timescales</vt:lpstr>
      <vt:lpstr>National Grid Code Jam - Judging Metric </vt:lpstr>
    </vt:vector>
  </TitlesOfParts>
  <Company>National Grid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instructions</dc:title>
  <dc:creator>leanne.buswell</dc:creator>
  <cp:lastModifiedBy>National Grid</cp:lastModifiedBy>
  <cp:revision>61</cp:revision>
  <dcterms:created xsi:type="dcterms:W3CDTF">2014-05-22T10:36:35Z</dcterms:created>
  <dcterms:modified xsi:type="dcterms:W3CDTF">2015-10-28T12:01:10Z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G_DocType">
    <vt:lpwstr>Regulations and compliance</vt:lpwstr>
  </property>
  <property fmtid="{D5CDD505-2E9C-101B-9397-08002B2CF9AE}" pid="3" name="NG_IsPopuler">
    <vt:lpwstr>true</vt:lpwstr>
  </property>
  <property fmtid="{D5CDD505-2E9C-101B-9397-08002B2CF9AE}" pid="4" name="ContentTypeId">
    <vt:lpwstr>0x0101000000D4DFD2EC3A478536764863521EA6</vt:lpwstr>
  </property>
</Properties>
</file>